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64" r:id="rId5"/>
    <p:sldId id="269" r:id="rId6"/>
    <p:sldId id="276" r:id="rId7"/>
    <p:sldId id="280" r:id="rId8"/>
    <p:sldId id="421" r:id="rId9"/>
    <p:sldId id="272" r:id="rId10"/>
    <p:sldId id="326" r:id="rId11"/>
    <p:sldId id="274" r:id="rId12"/>
    <p:sldId id="334" r:id="rId13"/>
    <p:sldId id="458" r:id="rId14"/>
    <p:sldId id="275" r:id="rId15"/>
    <p:sldId id="361" r:id="rId16"/>
    <p:sldId id="376" r:id="rId17"/>
    <p:sldId id="265" r:id="rId18"/>
    <p:sldId id="263" r:id="rId19"/>
    <p:sldId id="367" r:id="rId20"/>
    <p:sldId id="371" r:id="rId21"/>
    <p:sldId id="379" r:id="rId22"/>
    <p:sldId id="384" r:id="rId23"/>
    <p:sldId id="3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1BB93-A816-4328-A1C7-6EA3727C1A9C}" v="28" dt="2021-01-14T17:23:2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93A1-C2A5-49BE-97A2-F9A03F251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7AD9D-AEA0-4EF1-AE35-E1A67164C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AC85-6E3E-4C5D-AB09-747CCA4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EFEE-9817-4F9F-B334-78B81B44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B507-8C10-40E9-AEDC-B9C488A3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0089-A955-4C81-BCFD-5DCBA933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61590-498C-44EC-BDBD-39AF93F77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DC30-77D1-4934-8C47-D07E4A82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5FF17-95C5-4FBB-90EE-10D0291A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22DC1-FCE9-4FC4-98DA-F15CDCBC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97DD7-4583-4BD7-9338-7CD2F6204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976E1-5F6C-466B-848E-C783E161C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6BE7-CEFC-400B-BCD0-05ED39F1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11ED-F236-47AB-BBC0-E505B099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6EB9-B1FC-49A0-B712-9A4A521E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4DC8-B597-4F97-8EDD-E7B54600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B686-9A86-4DA5-AEAA-6DCB8C20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0E7C4-FD34-47D8-884F-FAE20F1C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40C4B-AE21-4A8D-9A1F-DE2928EC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836A3-95F1-481D-9B1C-B77B4A47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B041-8C59-4559-87D7-60902D4C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F6F4-0437-4BE9-8B83-4BEE00C5C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3D7E-607E-428F-98F5-209E2BB0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2576-19B8-4572-A3A6-C363DEBE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C3E2-79E1-4E00-B4CC-311781A4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03E2-4310-4D22-A68C-E02EA4F0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50A0-584B-4D1C-A4EC-589D14327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A745-1924-4650-BC06-EBC3D002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0F859-C255-4501-9A21-D392EC38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DFA9C-4BD5-442A-AEDF-3457BC81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08A83-7144-4111-A74F-ECD66DCC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3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AB7A-F766-4F5D-9C2F-D04732ED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365BD-AEAE-43E7-BC21-031C2D928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D183-682A-40C4-82FB-9F094BA3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9243F-AD92-4723-831F-8D69288C5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6F0D9-A797-4346-92BE-A0215C3DC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6417B-BCAE-4ABA-B9F8-2E948B9B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241A7-ECA0-43D6-B319-D9577524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E75B5-7D65-42B5-AE72-D67001C0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EB85-049C-48FE-A18E-383F8A1A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73519-4B94-484D-A26F-9BCA13D8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F9D01-28B8-42B8-955F-3796FB39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52C8C-BB67-4C8B-92DC-1BDB63F8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343ED-94A0-446D-92D0-28535C55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ECE5E-4F9D-49FF-949B-8B734F4F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6CB57-8605-44F4-AA14-F9D31797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0BFD-5653-4CD4-AB0B-DCB19BF3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3EE6-6F31-485E-BAEC-FAB9594D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A9B47-437E-4F33-B042-CF45BA001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2234F-1E3E-4927-ADAB-46D76414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16EC8-8C5E-4E59-A070-5F43B895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0070E-C837-4375-9AF3-2CEF225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AAA2-E492-4CF4-B477-28E2DF42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65A63-9A66-4955-9615-B0A66AEED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B915A-49A5-4E79-ADDB-B5D3FA745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D79F8-9A77-4078-9800-D25F4F60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D3456-312A-4B47-A488-FF71FBFF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B14D3-5A91-4C9F-987B-21954EB0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C8698-5A61-4724-AB3F-2FE8CA50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85EF-64D9-4E97-8C1E-1EA5E255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69D4-4AB9-411E-A531-292C01EEA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458E-B0FD-43E9-AA91-884E16273D8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A690-9D1F-46A4-8307-400CBBBB5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6EAF-63B4-490F-9F92-3C8F4E65C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1089-B24D-4C78-A923-F32EAAF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iba.kar@uwsp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sp.edu/cnr-ap/clue/Pages/Biogas-in-WI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shiba.kar@uwsp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925ED500-B88F-4011-90A7-96CCF09E6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750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85D9-4F87-47FA-89B9-24289AFB1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91" y="-1209291"/>
            <a:ext cx="7005896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Status and Prospects of </a:t>
            </a:r>
            <a:br>
              <a:rPr lang="en-US" sz="4400" dirty="0"/>
            </a:br>
            <a:r>
              <a:rPr lang="en-US" sz="4400" dirty="0"/>
              <a:t>Biogas Industries in Wisconsin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87DFE-C49B-4DDD-A9C2-A929D88E7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9177" y="5272920"/>
            <a:ext cx="3450772" cy="152341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rgbClr val="FFFFFF"/>
                </a:solidFill>
              </a:rPr>
              <a:t>Dr. Shiba Kar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rgbClr val="FFFFF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</a:rPr>
              <a:t>Associate Professor &amp;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</a:rPr>
              <a:t>Integrated Energy Extension Specialist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</a:rPr>
              <a:t>Center for Land Use Education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</a:rPr>
              <a:t>University of Wisconsin-Stevens Point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rgbClr val="FFFFF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shiba.kar@uwsp.edu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D018B-B439-44B8-98EE-5C55CC676EDD}"/>
              </a:ext>
            </a:extLst>
          </p:cNvPr>
          <p:cNvSpPr txBox="1"/>
          <p:nvPr/>
        </p:nvSpPr>
        <p:spPr>
          <a:xfrm>
            <a:off x="9387281" y="92495"/>
            <a:ext cx="27244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Biogas: Putting the pieces together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Renewable Energy Summit, Jan. 14,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C07AC-969D-463E-8671-43488A78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031"/>
            <a:ext cx="2892490" cy="9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42661" y="288668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What are the top 5 challenges to your daily biodigester operation?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4FA4-F40E-45F8-A9E5-940A8194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Preliminary Observations: </a:t>
            </a:r>
            <a:r>
              <a:rPr lang="en-US" sz="3600" b="1" dirty="0"/>
              <a:t>Production and End use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C476-EDE9-434B-82D1-4B1136632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latin typeface="Calibri-Bold"/>
              </a:rPr>
              <a:t>Average daily biogas produced: </a:t>
            </a:r>
            <a:r>
              <a:rPr lang="en-US" sz="3200" dirty="0">
                <a:latin typeface="Calibri-Bold"/>
              </a:rPr>
              <a:t>25,000 to 650,000 Cubic feet</a:t>
            </a:r>
          </a:p>
          <a:p>
            <a:r>
              <a:rPr lang="en-US" sz="3200" b="1" dirty="0">
                <a:latin typeface="Calibri-Bold"/>
              </a:rPr>
              <a:t>End uses: </a:t>
            </a:r>
            <a:r>
              <a:rPr lang="en-US" sz="3200" dirty="0">
                <a:latin typeface="Calibri-Bold"/>
              </a:rPr>
              <a:t>Heat for process, facility heating, electricity, flare</a:t>
            </a:r>
          </a:p>
          <a:p>
            <a:r>
              <a:rPr lang="en-US" sz="3200" b="1" dirty="0">
                <a:latin typeface="Calibri-Bold"/>
              </a:rPr>
              <a:t>Co-products: </a:t>
            </a:r>
          </a:p>
          <a:p>
            <a:pPr lvl="1"/>
            <a:r>
              <a:rPr lang="en-US" sz="2800" dirty="0">
                <a:latin typeface="Calibri-Bold"/>
              </a:rPr>
              <a:t>Fertilizer, bedding for livestock, waste heat recovery, flush water</a:t>
            </a:r>
          </a:p>
          <a:p>
            <a:endParaRPr lang="en-US" sz="1800" dirty="0">
              <a:latin typeface="Calibri-Bold"/>
            </a:endParaRPr>
          </a:p>
          <a:p>
            <a:endParaRPr lang="en-US" sz="1800" dirty="0">
              <a:latin typeface="Calibri-Bol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3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89315" y="391927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What is the end-use(s) of biogas produced at your facility? 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42661" y="288668"/>
            <a:ext cx="9491396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Does your facility currently have a pipeline to inject biogas to intra- or inter-state natural gas pipelines?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3D85-F9E1-4285-81CA-282F5AE5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Preliminary Observations: </a:t>
            </a:r>
            <a:r>
              <a:rPr lang="en-US" sz="3600" b="1" dirty="0"/>
              <a:t>Challenges and Policies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42F6-6D61-4828-87EA-D6A44E10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Top challenges in biodigester adoption: </a:t>
            </a:r>
          </a:p>
          <a:p>
            <a:pPr lvl="1"/>
            <a:r>
              <a:rPr lang="en-US" sz="2800" dirty="0"/>
              <a:t>Permitting, waste contract, generator commissioning, nutrient management regulation </a:t>
            </a:r>
          </a:p>
          <a:p>
            <a:r>
              <a:rPr lang="en-US" sz="3200" b="1" dirty="0"/>
              <a:t>Resources and assistance that were helpful:</a:t>
            </a:r>
          </a:p>
          <a:p>
            <a:pPr lvl="1"/>
            <a:r>
              <a:rPr lang="en-US" sz="2800" dirty="0"/>
              <a:t>Funding assistance, assistance from vendor/utility, </a:t>
            </a:r>
          </a:p>
          <a:p>
            <a:r>
              <a:rPr lang="en-US" sz="3200" b="1" dirty="0"/>
              <a:t>Top policies and practices that would be helpful:</a:t>
            </a:r>
          </a:p>
          <a:p>
            <a:pPr lvl="1"/>
            <a:r>
              <a:rPr lang="en-US" sz="2800" dirty="0"/>
              <a:t>More specific state and federal grants and incentives</a:t>
            </a:r>
          </a:p>
          <a:p>
            <a:pPr lvl="1"/>
            <a:r>
              <a:rPr lang="en-US" sz="2800" dirty="0"/>
              <a:t>Less stringent permitting</a:t>
            </a:r>
          </a:p>
          <a:p>
            <a:pPr lvl="1"/>
            <a:r>
              <a:rPr lang="en-US" sz="2800" dirty="0"/>
              <a:t>Higher price for renewable energy credits</a:t>
            </a:r>
          </a:p>
          <a:p>
            <a:pPr lvl="1"/>
            <a:r>
              <a:rPr lang="en-US" sz="2800" dirty="0"/>
              <a:t>Policy encouraging investors </a:t>
            </a:r>
          </a:p>
        </p:txBody>
      </p:sp>
    </p:spTree>
    <p:extLst>
      <p:ext uri="{BB962C8B-B14F-4D97-AF65-F5344CB8AC3E}">
        <p14:creationId xmlns:p14="http://schemas.microsoft.com/office/powerpoint/2010/main" val="178140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981200" y="382596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Top 5 policies or practices that would have been helpful?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518726" y="401257"/>
            <a:ext cx="9323445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How likely would you be to invest in another digestion system in the future?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E6F35A1B-F38B-4A70-AA73-4064EAA6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Biogas Factsheet</a:t>
            </a: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51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048B3-3312-4697-B5A4-DF1FAF47E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592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104EE-5899-476B-8B74-C178E4CAB341}"/>
              </a:ext>
            </a:extLst>
          </p:cNvPr>
          <p:cNvSpPr txBox="1"/>
          <p:nvPr/>
        </p:nvSpPr>
        <p:spPr>
          <a:xfrm>
            <a:off x="1191688" y="6407144"/>
            <a:ext cx="3719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https://www.uwsp.edu/cnr-ap/clue/Pages/Biogas-in-WI.aspx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0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BBBA-2AB0-4EF0-B680-37062D9A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Thank you!</a:t>
            </a:r>
            <a:br>
              <a:rPr lang="en-US" sz="5400" dirty="0"/>
            </a:br>
            <a:br>
              <a:rPr lang="en-US" sz="5400" dirty="0"/>
            </a:br>
            <a:r>
              <a:rPr lang="en-US" sz="4000" dirty="0"/>
              <a:t>Questions?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8D1F-7280-4126-949C-E33F4AD0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shiba.kar@uwsp.edu</a:t>
            </a:r>
            <a:r>
              <a:rPr lang="en-US" sz="2000" dirty="0"/>
              <a:t> </a:t>
            </a: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A0E39CCF-5EBD-477C-B65C-DDB30EBD4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5" r="265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6223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981200" y="391926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Do you have a Power Purchase Agreement (PPA) with a local utility?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9FC56B-7B0D-44F1-B0C7-95B8FFE2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Biogas Feedstock and Industry Survey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F777-EC0A-40BA-9875-11FA3336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Objectives:</a:t>
            </a:r>
          </a:p>
          <a:p>
            <a:r>
              <a:rPr lang="en-US" sz="2400"/>
              <a:t>Explore and assess the status, barriers and challenges of biogas facilities in Wisconsin</a:t>
            </a:r>
          </a:p>
          <a:p>
            <a:r>
              <a:rPr lang="en-US" sz="2400"/>
              <a:t>Gain a better understanding of the biogas facilities to promote biogas production and use </a:t>
            </a:r>
          </a:p>
        </p:txBody>
      </p:sp>
      <p:pic>
        <p:nvPicPr>
          <p:cNvPr id="5" name="Picture 4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6A42E8A5-6247-45F9-9913-6E123386E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3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080187" y="473334"/>
            <a:ext cx="10303159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In 2020, what electricity rate did you get for electricity generated from your biodigester?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304122" y="473334"/>
            <a:ext cx="9976588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Top 5 changes you would make on your digestion system(s) if you had the resources?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4000" y="266134"/>
            <a:ext cx="8372000" cy="783731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Does your facility or business currently have a membership or work with any of the following?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51992" y="473334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What are the reasons for not operating the biogas biodigester?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34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FD6C6-80C4-4758-B16D-6DC1671D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Study methods</a:t>
            </a: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9CD8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9CD8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CE45-BBAA-41AA-9478-F6CA213E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Refined the biogas facility contact list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Feedback from other biogas experts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Pre-testing with a few biogas facilities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Electronic survey using Qualtrics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Printed Survey by mail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Data compilation, analysis and mapping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Develop a detailed report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3E053-2C4B-4C45-9C0C-56DE539E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2565862"/>
            <a:ext cx="3018129" cy="38834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FFBAD-D29A-4184-B0B3-175ED3B9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999" y="2565862"/>
            <a:ext cx="3020893" cy="39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4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102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4">
            <a:extLst>
              <a:ext uri="{FF2B5EF4-FFF2-40B4-BE49-F238E27FC236}">
                <a16:creationId xmlns:a16="http://schemas.microsoft.com/office/drawing/2014/main" id="{7A2B3EA3-FEBF-40E2-B80F-9D802CF67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" name="Picture 106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12128B6-ED88-4712-866F-66C86EE3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444A3-6576-4DD1-B6BF-BF58478C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684" y="2395630"/>
            <a:ext cx="4803900" cy="3342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Biogas facilities in Wisconsin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87D8C3A0-6539-468A-A532-6908DEE38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"/>
          <a:stretch/>
        </p:blipFill>
        <p:spPr>
          <a:xfrm>
            <a:off x="709017" y="171715"/>
            <a:ext cx="5287612" cy="65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1203-3754-4897-B512-75C2E6DF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Preliminary Observations: </a:t>
            </a:r>
            <a:r>
              <a:rPr lang="en-US" sz="3200" b="1" i="0" u="none" strike="noStrike" baseline="0" dirty="0">
                <a:latin typeface="Calibri-Bold"/>
              </a:rPr>
              <a:t>Biogas Facility and Feedstock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AAF1-D587-41D4-9F13-15B8BA87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-Bold"/>
              </a:rPr>
              <a:t>Top motivation: </a:t>
            </a:r>
            <a:r>
              <a:rPr lang="en-US" sz="3200" dirty="0">
                <a:latin typeface="Calibri-Bold"/>
              </a:rPr>
              <a:t>Odor control and nutrient management</a:t>
            </a:r>
          </a:p>
          <a:p>
            <a:r>
              <a:rPr lang="en-US" sz="3200" b="1" dirty="0">
                <a:latin typeface="Calibri-Bold"/>
              </a:rPr>
              <a:t>Range of total installation cost: </a:t>
            </a:r>
            <a:r>
              <a:rPr lang="en-US" sz="3200" dirty="0">
                <a:latin typeface="Calibri-Bold"/>
              </a:rPr>
              <a:t>$1 to 5 million</a:t>
            </a:r>
          </a:p>
          <a:p>
            <a:r>
              <a:rPr lang="en-US" sz="3200" b="1" dirty="0">
                <a:latin typeface="Calibri-Bold"/>
              </a:rPr>
              <a:t>Grant funding received: </a:t>
            </a:r>
            <a:r>
              <a:rPr lang="en-US" sz="3200" dirty="0">
                <a:latin typeface="Calibri-Bold"/>
              </a:rPr>
              <a:t>mostly 10-30% </a:t>
            </a:r>
          </a:p>
          <a:p>
            <a:r>
              <a:rPr lang="en-US" sz="3200" b="1" dirty="0">
                <a:latin typeface="Calibri-Bold"/>
              </a:rPr>
              <a:t>Primary feedstocks:</a:t>
            </a:r>
            <a:r>
              <a:rPr lang="en-US" sz="3200" dirty="0">
                <a:latin typeface="Calibri-Bold"/>
              </a:rPr>
              <a:t> Cow manure, municipal wastewater, industrial high strength wastewater, food waste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958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4000" y="288668"/>
            <a:ext cx="9370098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What are the top 5 motivations for building a biodigester in your facility?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673" y="945521"/>
            <a:ext cx="9817029" cy="5623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3999" y="288668"/>
            <a:ext cx="9631355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How important is your biodigester to a successful farm or facility operation?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556049" y="382596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What are the challenges your facility faces with feedstock acquisition?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B30D-3113-4DCA-8C88-90DAD040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Preliminary Observations: </a:t>
            </a:r>
            <a:r>
              <a:rPr lang="en-US" sz="3600" b="1" dirty="0"/>
              <a:t>Operations and Maintenance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302F-BBD3-4FE3-AFF4-B6920398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-Bold"/>
              </a:rPr>
              <a:t>Average number of staff: </a:t>
            </a:r>
            <a:r>
              <a:rPr lang="en-US" sz="3200" dirty="0">
                <a:latin typeface="Calibri-Bold"/>
              </a:rPr>
              <a:t>5</a:t>
            </a:r>
          </a:p>
          <a:p>
            <a:r>
              <a:rPr lang="en-US" sz="3200" b="1" dirty="0">
                <a:latin typeface="Calibri-Bold"/>
              </a:rPr>
              <a:t>Range of annual system operation cost: </a:t>
            </a:r>
            <a:r>
              <a:rPr lang="en-US" sz="3200" dirty="0">
                <a:latin typeface="Calibri-Bold"/>
              </a:rPr>
              <a:t>$20K to 200K</a:t>
            </a:r>
          </a:p>
          <a:p>
            <a:r>
              <a:rPr lang="en-US" sz="3200" b="1" dirty="0">
                <a:latin typeface="Calibri-Bold"/>
              </a:rPr>
              <a:t>Top challenges: </a:t>
            </a:r>
          </a:p>
          <a:p>
            <a:pPr lvl="1"/>
            <a:r>
              <a:rPr lang="en-US" sz="2800" dirty="0">
                <a:latin typeface="Calibri-Bold"/>
              </a:rPr>
              <a:t>Generator malfunction, variation in quality and quantity of biogas production, foaming</a:t>
            </a:r>
          </a:p>
        </p:txBody>
      </p:sp>
    </p:spTree>
    <p:extLst>
      <p:ext uri="{BB962C8B-B14F-4D97-AF65-F5344CB8AC3E}">
        <p14:creationId xmlns:p14="http://schemas.microsoft.com/office/powerpoint/2010/main" val="95984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549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Calibri-Bold</vt:lpstr>
      <vt:lpstr>Office Theme</vt:lpstr>
      <vt:lpstr>Status and Prospects of  Biogas Industries in Wisconsin</vt:lpstr>
      <vt:lpstr>Biogas Feedstock and Industry Survey 2020</vt:lpstr>
      <vt:lpstr>Study methods</vt:lpstr>
      <vt:lpstr>Biogas facilities in Wisconsin</vt:lpstr>
      <vt:lpstr>Preliminary Observations: Biogas Facility and Feedstock</vt:lpstr>
      <vt:lpstr>PowerPoint Presentation</vt:lpstr>
      <vt:lpstr>PowerPoint Presentation</vt:lpstr>
      <vt:lpstr>PowerPoint Presentation</vt:lpstr>
      <vt:lpstr>Preliminary Observations: Operations and Maintenance</vt:lpstr>
      <vt:lpstr>PowerPoint Presentation</vt:lpstr>
      <vt:lpstr>Preliminary Observations: Production and End use</vt:lpstr>
      <vt:lpstr>PowerPoint Presentation</vt:lpstr>
      <vt:lpstr>PowerPoint Presentation</vt:lpstr>
      <vt:lpstr>Preliminary Observations: Challenges and Policies</vt:lpstr>
      <vt:lpstr>PowerPoint Presentation</vt:lpstr>
      <vt:lpstr>PowerPoint Presentation</vt:lpstr>
      <vt:lpstr>Biogas Factsheet</vt:lpstr>
      <vt:lpstr>Thank you! 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Prospects of  Biogas Industries in Wisconsin</dc:title>
  <dc:creator>Kar, Shiba</dc:creator>
  <cp:lastModifiedBy>Kar, Shiba</cp:lastModifiedBy>
  <cp:revision>1</cp:revision>
  <dcterms:created xsi:type="dcterms:W3CDTF">2021-01-14T16:16:33Z</dcterms:created>
  <dcterms:modified xsi:type="dcterms:W3CDTF">2021-01-14T20:21:21Z</dcterms:modified>
</cp:coreProperties>
</file>